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259" r:id="rId4"/>
    <p:sldId id="260" r:id="rId5"/>
    <p:sldId id="332" r:id="rId6"/>
    <p:sldId id="322" r:id="rId7"/>
    <p:sldId id="331" r:id="rId8"/>
    <p:sldId id="330" r:id="rId9"/>
    <p:sldId id="326" r:id="rId10"/>
    <p:sldId id="327" r:id="rId11"/>
    <p:sldId id="328" r:id="rId12"/>
    <p:sldId id="323" r:id="rId13"/>
    <p:sldId id="261" r:id="rId14"/>
    <p:sldId id="291" r:id="rId15"/>
    <p:sldId id="292" r:id="rId16"/>
    <p:sldId id="272" r:id="rId17"/>
    <p:sldId id="294" r:id="rId18"/>
    <p:sldId id="295" r:id="rId19"/>
    <p:sldId id="339" r:id="rId20"/>
    <p:sldId id="304" r:id="rId21"/>
    <p:sldId id="318" r:id="rId22"/>
    <p:sldId id="296" r:id="rId23"/>
    <p:sldId id="297" r:id="rId24"/>
    <p:sldId id="298" r:id="rId25"/>
    <p:sldId id="275" r:id="rId26"/>
    <p:sldId id="308" r:id="rId27"/>
    <p:sldId id="340" r:id="rId28"/>
    <p:sldId id="356" r:id="rId29"/>
    <p:sldId id="359" r:id="rId30"/>
    <p:sldId id="321" r:id="rId31"/>
    <p:sldId id="319" r:id="rId32"/>
    <p:sldId id="320" r:id="rId33"/>
    <p:sldId id="299" r:id="rId34"/>
    <p:sldId id="361" r:id="rId35"/>
    <p:sldId id="300" r:id="rId36"/>
    <p:sldId id="301" r:id="rId37"/>
    <p:sldId id="345" r:id="rId38"/>
    <p:sldId id="303" r:id="rId39"/>
    <p:sldId id="306" r:id="rId40"/>
    <p:sldId id="307" r:id="rId41"/>
    <p:sldId id="341" r:id="rId42"/>
    <p:sldId id="309" r:id="rId43"/>
    <p:sldId id="310" r:id="rId44"/>
    <p:sldId id="351" r:id="rId45"/>
    <p:sldId id="312" r:id="rId46"/>
    <p:sldId id="352" r:id="rId47"/>
    <p:sldId id="311" r:id="rId48"/>
    <p:sldId id="313" r:id="rId49"/>
    <p:sldId id="314" r:id="rId50"/>
    <p:sldId id="315" r:id="rId51"/>
    <p:sldId id="317" r:id="rId52"/>
    <p:sldId id="333" r:id="rId53"/>
    <p:sldId id="334" r:id="rId54"/>
    <p:sldId id="342" r:id="rId55"/>
    <p:sldId id="353" r:id="rId56"/>
    <p:sldId id="354" r:id="rId57"/>
    <p:sldId id="355" r:id="rId58"/>
    <p:sldId id="357" r:id="rId59"/>
    <p:sldId id="358" r:id="rId60"/>
    <p:sldId id="36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8C61-AD6F-4F24-B7F2-BAFDFA783E4B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3161C-39C7-4662-962E-EC8D34130E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257B-D2D1-4F38-8F36-ADC652E74909}" type="datetimeFigureOut">
              <a:rPr lang="en-US" smtClean="0"/>
              <a:pPr/>
              <a:t>7/22/2015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6315-8FD0-4EF3-856C-80A8AFC0019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35795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            Valve Area calculation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                            &amp;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   Shunt Detection And Quantification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                       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Dr </a:t>
            </a:r>
            <a:r>
              <a:rPr lang="en-US" sz="2400" dirty="0" err="1" smtClean="0">
                <a:solidFill>
                  <a:srgbClr val="FFC000"/>
                </a:solidFill>
              </a:rPr>
              <a:t>Shajudeen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                                                                       2</a:t>
            </a:r>
            <a:r>
              <a:rPr lang="en-US" sz="2400" baseline="30000" dirty="0" smtClean="0">
                <a:solidFill>
                  <a:srgbClr val="FFC000"/>
                </a:solidFill>
              </a:rPr>
              <a:t>nd</a:t>
            </a:r>
            <a:r>
              <a:rPr lang="en-US" sz="2400" dirty="0" smtClean="0">
                <a:solidFill>
                  <a:srgbClr val="FFC000"/>
                </a:solidFill>
              </a:rPr>
              <a:t> year DM Resident </a:t>
            </a:r>
            <a:endParaRPr lang="en-I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Errors in gradient measurement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1)   Systolic amplification and widening of     </a:t>
            </a:r>
          </a:p>
          <a:p>
            <a:pPr>
              <a:buNone/>
            </a:pPr>
            <a:r>
              <a:rPr lang="en-US" dirty="0" smtClean="0"/>
              <a:t>      pressure waveform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143668" cy="317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 smtClean="0"/>
              <a:t>LV-AO Gradient overestimated by 9 mm Hg 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 smtClean="0"/>
              <a:t>LV- AO Gradient underestimated by  10mm Hg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Errors in gradient measurement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LV Catheter placed in LVOT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5786479" cy="32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282" y="5786454"/>
            <a:ext cx="857256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rgbClr val="FFC000"/>
                </a:solidFill>
              </a:rPr>
              <a:t>Substantial pressure gradient between the body of the LV &amp; LVOT . This is due to acceleration of blood as it enters the relatively narrow outflow tract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AREA CALCULATION CHART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00042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Arial Narrow" pitchFamily="34" charset="0"/>
              </a:rPr>
              <a:t>Alternative formula to </a:t>
            </a:r>
            <a:r>
              <a:rPr lang="en-US" sz="3600" dirty="0" err="1" smtClean="0">
                <a:solidFill>
                  <a:srgbClr val="FFC000"/>
                </a:solidFill>
                <a:latin typeface="Arial Narrow" pitchFamily="34" charset="0"/>
              </a:rPr>
              <a:t>Gorlin</a:t>
            </a:r>
            <a:r>
              <a:rPr lang="en-US" sz="3600" dirty="0" smtClean="0">
                <a:solidFill>
                  <a:srgbClr val="FFC000"/>
                </a:solidFill>
                <a:latin typeface="Arial Narrow" pitchFamily="34" charset="0"/>
              </a:rPr>
              <a:t>: </a:t>
            </a:r>
            <a:r>
              <a:rPr lang="en-US" sz="3600" dirty="0" err="1" smtClean="0">
                <a:solidFill>
                  <a:srgbClr val="FFC000"/>
                </a:solidFill>
                <a:latin typeface="Arial Narrow" pitchFamily="34" charset="0"/>
              </a:rPr>
              <a:t>Hakki</a:t>
            </a:r>
            <a:r>
              <a:rPr lang="en-US" sz="3600" dirty="0" smtClean="0">
                <a:solidFill>
                  <a:srgbClr val="FFC000"/>
                </a:solidFill>
                <a:latin typeface="Arial Narrow" pitchFamily="34" charset="0"/>
              </a:rPr>
              <a:t>  formula</a:t>
            </a:r>
            <a:endParaRPr lang="en-US" sz="36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371475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Arial Narrow" pitchFamily="34" charset="0"/>
              </a:rPr>
              <a:t>Assumption: Heart rate x SEP or DFP x Constant </a:t>
            </a:r>
            <a:r>
              <a:rPr lang="en-US" sz="2800" dirty="0" smtClean="0">
                <a:solidFill>
                  <a:srgbClr val="FFC000"/>
                </a:solidFill>
                <a:latin typeface="Arial Narrow" pitchFamily="34" charset="0"/>
                <a:ea typeface="Arial Unicode MS"/>
                <a:cs typeface="Arial Unicode MS"/>
              </a:rPr>
              <a:t>≈1</a:t>
            </a:r>
            <a:endParaRPr lang="en-US" sz="28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4344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/>
              <a:t>When compared to the traditional </a:t>
            </a:r>
            <a:r>
              <a:rPr lang="en-IN" sz="2400" dirty="0" err="1" smtClean="0"/>
              <a:t>Gorlin</a:t>
            </a:r>
            <a:r>
              <a:rPr lang="en-IN" sz="2400" dirty="0" smtClean="0"/>
              <a:t> formula the above formula may lead to significant disparity  if tachycardia is present (heart rate &gt;100 beats/min). </a:t>
            </a: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577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</a:t>
            </a:r>
            <a:r>
              <a:rPr lang="en-US" sz="4000" dirty="0" smtClean="0">
                <a:solidFill>
                  <a:srgbClr val="FFC000"/>
                </a:solidFill>
              </a:rPr>
              <a:t>Shunt Detection and Quantification</a:t>
            </a:r>
            <a:endParaRPr lang="en-IN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Introduction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Detection of LEFT to RIGHT SHUNT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sz="2400" dirty="0" err="1" smtClean="0"/>
              <a:t>Oximetry</a:t>
            </a:r>
            <a:r>
              <a:rPr lang="en-US" sz="2400" dirty="0" smtClean="0"/>
              <a:t> run</a:t>
            </a:r>
          </a:p>
          <a:p>
            <a:pPr>
              <a:buNone/>
            </a:pPr>
            <a:r>
              <a:rPr lang="en-US" sz="2400" dirty="0" smtClean="0"/>
              <a:t>                       PBF </a:t>
            </a:r>
            <a:r>
              <a:rPr lang="en-US" sz="2400" dirty="0" err="1" smtClean="0"/>
              <a:t>calcualtion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SBF calculation</a:t>
            </a:r>
          </a:p>
          <a:p>
            <a:pPr>
              <a:buNone/>
            </a:pPr>
            <a:r>
              <a:rPr lang="en-US" sz="2400" dirty="0" smtClean="0"/>
              <a:t>                       Left to right shunt Detection &amp; Quantification</a:t>
            </a:r>
          </a:p>
          <a:p>
            <a:pPr>
              <a:buNone/>
            </a:pPr>
            <a:r>
              <a:rPr lang="en-US" sz="2400" dirty="0" smtClean="0"/>
              <a:t>                       Flow Ratio (Q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/Q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                       Limitation of </a:t>
            </a:r>
            <a:r>
              <a:rPr lang="en-US" sz="2400" dirty="0" err="1" smtClean="0"/>
              <a:t>oximetry</a:t>
            </a:r>
            <a:r>
              <a:rPr lang="en-US" sz="2400" dirty="0" smtClean="0"/>
              <a:t> method</a:t>
            </a:r>
          </a:p>
          <a:p>
            <a:pPr>
              <a:buNone/>
            </a:pPr>
            <a:r>
              <a:rPr lang="en-US" sz="2400" dirty="0" smtClean="0"/>
              <a:t>                       Other methods of left to right shunt</a:t>
            </a:r>
          </a:p>
          <a:p>
            <a:pPr>
              <a:buNone/>
            </a:pP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500034" y="5214950"/>
            <a:ext cx="59512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Detection of RIGHT to LEFT SHUNT</a:t>
            </a:r>
          </a:p>
          <a:p>
            <a:r>
              <a:rPr lang="en-US" sz="3200" dirty="0" smtClean="0">
                <a:solidFill>
                  <a:srgbClr val="FFC000"/>
                </a:solidFill>
              </a:rPr>
              <a:t>Bidirectional Shunt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SHUNT DETECTION AND QUANTIFICATION</a:t>
            </a:r>
            <a:endParaRPr lang="en-IN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285860"/>
            <a:ext cx="85010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SHUNT 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Detect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</a:t>
            </a:r>
            <a:r>
              <a:rPr lang="en-US" sz="2400" dirty="0" err="1" smtClean="0"/>
              <a:t>Localisation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 Quantification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3534013"/>
            <a:ext cx="64294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POINTERS TO SUSPECT INTRA CARDIAC SHUNT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 Unexplained Systemic  arterial </a:t>
            </a:r>
            <a:r>
              <a:rPr lang="en-US" sz="2400" dirty="0" err="1" smtClean="0"/>
              <a:t>desaturation</a:t>
            </a:r>
            <a:endParaRPr lang="en-US" sz="2400" dirty="0" smtClean="0"/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        PA Saturation Unexpectedly High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71480"/>
            <a:ext cx="8858280" cy="7143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O2 CONTENT </a:t>
            </a:r>
          </a:p>
          <a:p>
            <a:pPr>
              <a:buNone/>
              <a:defRPr/>
            </a:pPr>
            <a:r>
              <a:rPr lang="en-US" dirty="0" smtClean="0"/>
              <a:t>              Total amount of oxygen present in a blood</a:t>
            </a:r>
          </a:p>
          <a:p>
            <a:pPr>
              <a:buNone/>
              <a:defRPr/>
            </a:pPr>
            <a:r>
              <a:rPr lang="en-US" sz="2300" dirty="0" smtClean="0">
                <a:solidFill>
                  <a:srgbClr val="92D050"/>
                </a:solidFill>
              </a:rPr>
              <a:t>                                                   (O2 bound to </a:t>
            </a:r>
            <a:r>
              <a:rPr lang="en-US" sz="2300" dirty="0" err="1" smtClean="0">
                <a:solidFill>
                  <a:srgbClr val="92D050"/>
                </a:solidFill>
              </a:rPr>
              <a:t>Hb</a:t>
            </a:r>
            <a:r>
              <a:rPr lang="en-US" sz="2300" dirty="0" smtClean="0">
                <a:solidFill>
                  <a:srgbClr val="92D050"/>
                </a:solidFill>
              </a:rPr>
              <a:t> + Plasma Dissolved O2)</a:t>
            </a:r>
          </a:p>
          <a:p>
            <a:pPr>
              <a:buNone/>
              <a:defRPr/>
            </a:pPr>
            <a:r>
              <a:rPr lang="en-US" dirty="0" smtClean="0"/>
              <a:t>              </a:t>
            </a:r>
            <a:r>
              <a:rPr lang="en-US" dirty="0" err="1" smtClean="0"/>
              <a:t>Calcuted</a:t>
            </a:r>
            <a:r>
              <a:rPr lang="en-US" dirty="0" smtClean="0"/>
              <a:t> directly or derived</a:t>
            </a: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O2 SATURATION</a:t>
            </a:r>
          </a:p>
          <a:p>
            <a:pPr>
              <a:buNone/>
              <a:defRPr/>
            </a:pPr>
            <a:r>
              <a:rPr lang="en-US" dirty="0" smtClean="0"/>
              <a:t>              O2 bound to </a:t>
            </a:r>
            <a:r>
              <a:rPr lang="en-US" dirty="0" err="1" smtClean="0"/>
              <a:t>Hb</a:t>
            </a:r>
            <a:endParaRPr lang="en-US" dirty="0" smtClean="0"/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O2 CARRYING CAPACITY OF </a:t>
            </a:r>
            <a:r>
              <a:rPr lang="en-US" b="1" dirty="0" err="1" smtClean="0">
                <a:solidFill>
                  <a:srgbClr val="FFC000"/>
                </a:solidFill>
              </a:rPr>
              <a:t>Hb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= 1.36 ML O2 PER GRAM OF HB</a:t>
            </a:r>
          </a:p>
          <a:p>
            <a:pPr>
              <a:defRPr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DISSOLVED O2 </a:t>
            </a:r>
            <a:r>
              <a:rPr lang="en-US" dirty="0" smtClean="0"/>
              <a:t>=  0.03 x Partial Pressure of O2 in mm Hg</a:t>
            </a: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RELATION BETWEEN O2 SATURATION AND CONTENT</a:t>
            </a:r>
          </a:p>
          <a:p>
            <a:pPr>
              <a:buNone/>
              <a:defRPr/>
            </a:pPr>
            <a:r>
              <a:rPr lang="en-US" dirty="0" smtClean="0"/>
              <a:t>       O2 content =O2 carrying capacity of </a:t>
            </a:r>
            <a:r>
              <a:rPr lang="en-US" dirty="0" err="1" smtClean="0"/>
              <a:t>Hb</a:t>
            </a:r>
            <a:r>
              <a:rPr lang="en-US" dirty="0" smtClean="0"/>
              <a:t> x % Saturation + </a:t>
            </a:r>
          </a:p>
          <a:p>
            <a:pPr>
              <a:buNone/>
              <a:defRPr/>
            </a:pPr>
            <a:r>
              <a:rPr lang="en-US" dirty="0" smtClean="0"/>
              <a:t>                               Dissolved O2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 </a:t>
            </a:r>
          </a:p>
          <a:p>
            <a:pPr>
              <a:buNone/>
              <a:defRPr/>
            </a:pPr>
            <a:endParaRPr lang="en-US" dirty="0" smtClean="0">
              <a:solidFill>
                <a:srgbClr val="FFCC66"/>
              </a:solidFill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85804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9"/>
            <a:ext cx="7429552" cy="51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Torricelli's law: </a:t>
            </a: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      </a:t>
            </a:r>
            <a:r>
              <a:rPr lang="en-US" sz="2400" dirty="0" smtClean="0">
                <a:latin typeface="Arial Narrow" pitchFamily="34" charset="0"/>
              </a:rPr>
              <a:t>Flow across a round orifice F = AV C</a:t>
            </a:r>
            <a:r>
              <a:rPr lang="en-US" sz="2400" baseline="-25000" dirty="0" smtClean="0">
                <a:latin typeface="Arial Narrow" pitchFamily="34" charset="0"/>
              </a:rPr>
              <a:t>C</a:t>
            </a:r>
          </a:p>
          <a:p>
            <a:pPr marL="457200" indent="-457200"/>
            <a:endParaRPr lang="en-US" sz="2400" baseline="-25000" dirty="0" smtClean="0">
              <a:latin typeface="Arial Narrow" pitchFamily="34" charset="0"/>
            </a:endParaRPr>
          </a:p>
          <a:p>
            <a:pPr marL="457200" indent="-457200"/>
            <a:r>
              <a:rPr lang="en-US" sz="2400" dirty="0" smtClean="0">
                <a:latin typeface="Arial Narrow" pitchFamily="34" charset="0"/>
              </a:rPr>
              <a:t>                  F   = Flow rate                   A   = Orifice area</a:t>
            </a:r>
          </a:p>
          <a:p>
            <a:pPr marL="457200" indent="-457200"/>
            <a:r>
              <a:rPr lang="en-US" sz="2400" dirty="0" smtClean="0">
                <a:latin typeface="Arial Narrow" pitchFamily="34" charset="0"/>
              </a:rPr>
              <a:t>                  V   = Velocity of flow         C</a:t>
            </a:r>
            <a:r>
              <a:rPr lang="en-US" sz="2400" baseline="-25000" dirty="0" smtClean="0">
                <a:latin typeface="Arial Narrow" pitchFamily="34" charset="0"/>
              </a:rPr>
              <a:t>C</a:t>
            </a:r>
            <a:r>
              <a:rPr lang="en-US" sz="2400" dirty="0" smtClean="0">
                <a:latin typeface="Arial Narrow" pitchFamily="34" charset="0"/>
              </a:rPr>
              <a:t> = Coefficient of orifice contraction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53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Calculation of stenotic valve area</a:t>
            </a: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GORLIN FORMULA: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3176" t="38020" r="46706" b="59028"/>
          <a:stretch>
            <a:fillRect/>
          </a:stretch>
        </p:blipFill>
        <p:spPr bwMode="auto">
          <a:xfrm>
            <a:off x="1371600" y="4419600"/>
            <a:ext cx="71717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3810000"/>
            <a:ext cx="744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r>
              <a:rPr lang="en-US" sz="2400" dirty="0" smtClean="0">
                <a:solidFill>
                  <a:srgbClr val="FFFF00"/>
                </a:solidFill>
                <a:latin typeface="Arial Narrow" pitchFamily="34" charset="0"/>
              </a:rPr>
              <a:t> Pressure gradient and velocity of flow Relation - Torricelli's law</a:t>
            </a:r>
            <a:endParaRPr lang="en-US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V = velocity of flow</a:t>
            </a:r>
          </a:p>
          <a:p>
            <a:r>
              <a:rPr lang="en-US" sz="2000" dirty="0" smtClean="0">
                <a:latin typeface="Arial Narrow" pitchFamily="34" charset="0"/>
              </a:rPr>
              <a:t>C</a:t>
            </a:r>
            <a:r>
              <a:rPr lang="en-US" sz="2000" baseline="-25000" dirty="0" smtClean="0">
                <a:latin typeface="Arial Narrow" pitchFamily="34" charset="0"/>
              </a:rPr>
              <a:t>v</a:t>
            </a:r>
            <a:r>
              <a:rPr lang="en-US" sz="2000" dirty="0" smtClean="0">
                <a:latin typeface="Arial Narrow" pitchFamily="34" charset="0"/>
              </a:rPr>
              <a:t> = coefficient of velocity - correcting for energy loss as pressure energy is converted to   </a:t>
            </a:r>
          </a:p>
          <a:p>
            <a:r>
              <a:rPr lang="en-US" sz="2000" dirty="0" smtClean="0">
                <a:latin typeface="Arial Narrow" pitchFamily="34" charset="0"/>
              </a:rPr>
              <a:t>         kinetic or velocity energy </a:t>
            </a:r>
          </a:p>
          <a:p>
            <a:r>
              <a:rPr lang="en-US" sz="2000" dirty="0" smtClean="0">
                <a:latin typeface="Arial Narrow" pitchFamily="34" charset="0"/>
              </a:rPr>
              <a:t> h =  pressure gradient in cm H</a:t>
            </a:r>
            <a:r>
              <a:rPr lang="en-US" sz="2000" baseline="-25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O</a:t>
            </a:r>
          </a:p>
          <a:p>
            <a:r>
              <a:rPr lang="en-US" sz="2000" dirty="0" smtClean="0">
                <a:latin typeface="Arial Narrow" pitchFamily="34" charset="0"/>
              </a:rPr>
              <a:t> g  = gravitational constant (980 cm/sec</a:t>
            </a:r>
            <a:r>
              <a:rPr lang="en-US" sz="2000" baseline="30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) for converting cm H</a:t>
            </a:r>
            <a:r>
              <a:rPr lang="en-US" sz="2000" baseline="-25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O to units of pressure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600200"/>
            <a:ext cx="167640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A  = F   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 Narrow" pitchFamily="34" charset="0"/>
              </a:rPr>
              <a:t>       VC</a:t>
            </a:r>
            <a:r>
              <a:rPr lang="en-US" sz="3200" baseline="-25000" dirty="0" smtClean="0">
                <a:solidFill>
                  <a:schemeClr val="bg1"/>
                </a:solidFill>
                <a:latin typeface="Arial Narrow" pitchFamily="34" charset="0"/>
              </a:rPr>
              <a:t>C</a:t>
            </a:r>
            <a:endParaRPr lang="en-US" sz="3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391400" y="2133600"/>
            <a:ext cx="533400" cy="158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48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35824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Left to Right shunt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Oxygenated blood that bypasses the systemic  </a:t>
            </a:r>
          </a:p>
          <a:p>
            <a:pPr>
              <a:buNone/>
            </a:pPr>
            <a:r>
              <a:rPr lang="en-US" dirty="0" smtClean="0"/>
              <a:t>         vascular bed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Right to left shunt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Deoxygenated blood that bypasses the pulmonary  </a:t>
            </a:r>
          </a:p>
          <a:p>
            <a:pPr>
              <a:buNone/>
            </a:pPr>
            <a:r>
              <a:rPr lang="en-US" dirty="0" smtClean="0"/>
              <a:t>        vascular bed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Admixture lesion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Anatomical defects facilitates the mixing of  </a:t>
            </a:r>
          </a:p>
          <a:p>
            <a:pPr>
              <a:buNone/>
            </a:pPr>
            <a:r>
              <a:rPr lang="en-US" dirty="0" smtClean="0"/>
              <a:t>        oxygenated  &amp; deoxygenated blood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Transposition physiology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Anatomic abnormality preventing oxygenated blood </a:t>
            </a:r>
          </a:p>
          <a:p>
            <a:pPr>
              <a:buNone/>
            </a:pPr>
            <a:r>
              <a:rPr lang="en-US" dirty="0" smtClean="0"/>
              <a:t>        reaching the systemic vascular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Detection Of Left To Right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L – RT SHUNT </a:t>
            </a:r>
            <a:r>
              <a:rPr lang="en-US" dirty="0" smtClean="0"/>
              <a:t>: Detection need “</a:t>
            </a:r>
            <a:r>
              <a:rPr lang="en-US" dirty="0" smtClean="0">
                <a:solidFill>
                  <a:srgbClr val="FFC000"/>
                </a:solidFill>
              </a:rPr>
              <a:t>Significant O2 step up” </a:t>
            </a:r>
            <a:r>
              <a:rPr lang="en-US" dirty="0" smtClean="0"/>
              <a:t>in blood oxygen saturation or content in one of the right heart chamber/PA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Significant Step up </a:t>
            </a:r>
            <a:r>
              <a:rPr lang="en-US" dirty="0" smtClean="0"/>
              <a:t>: Increase in blood O2 content or saturation  that </a:t>
            </a:r>
            <a:r>
              <a:rPr lang="en-US" dirty="0" smtClean="0">
                <a:solidFill>
                  <a:srgbClr val="FFC000"/>
                </a:solidFill>
              </a:rPr>
              <a:t>exceeds the normal variability </a:t>
            </a:r>
            <a:r>
              <a:rPr lang="en-US" dirty="0" smtClean="0"/>
              <a:t>that might be observed if  multiple samples were drawn from that cardiac chamber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Screening for Left To Right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Take blood samples from SVC and PA if  </a:t>
            </a:r>
            <a:r>
              <a:rPr lang="el-GR" dirty="0" smtClean="0"/>
              <a:t>Δ</a:t>
            </a:r>
            <a:r>
              <a:rPr lang="en-US" dirty="0" smtClean="0"/>
              <a:t> O 2 saturation between these  is </a:t>
            </a:r>
            <a:r>
              <a:rPr lang="en-US" dirty="0" smtClean="0">
                <a:solidFill>
                  <a:srgbClr val="FFC000"/>
                </a:solidFill>
              </a:rPr>
              <a:t>≥8% ,It means Left to right shunt is there so </a:t>
            </a:r>
            <a:r>
              <a:rPr lang="en-US" dirty="0" smtClean="0"/>
              <a:t>do complete </a:t>
            </a:r>
            <a:r>
              <a:rPr lang="en-US" dirty="0" err="1" smtClean="0"/>
              <a:t>Oximetry</a:t>
            </a:r>
            <a:r>
              <a:rPr lang="en-US" dirty="0" smtClean="0"/>
              <a:t> run to locate and to quantify the shunt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Catheter for </a:t>
            </a: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>
                <a:solidFill>
                  <a:srgbClr val="FFC000"/>
                </a:solidFill>
              </a:rPr>
              <a:t> run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01146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End hole Catheter (Swan </a:t>
            </a:r>
            <a:r>
              <a:rPr lang="en-US" dirty="0" err="1" smtClean="0"/>
              <a:t>Ganz</a:t>
            </a:r>
            <a:r>
              <a:rPr lang="en-US" dirty="0" smtClean="0"/>
              <a:t> balloon flotation catheter) or one with side hole near close to its tip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Catheter tip position adjusted by  pressure measurement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2 ml blood should be taken from each site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OXYMETRY RUN</a:t>
            </a:r>
            <a:r>
              <a:rPr lang="en-US" dirty="0" smtClean="0"/>
              <a:t>:  Sample Collection sites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6314" cy="52578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IN" sz="4200" dirty="0" smtClean="0"/>
              <a:t>Left and/or Right PA</a:t>
            </a:r>
          </a:p>
          <a:p>
            <a:pPr>
              <a:lnSpc>
                <a:spcPct val="170000"/>
              </a:lnSpc>
            </a:pPr>
            <a:r>
              <a:rPr lang="en-IN" sz="4200" dirty="0" smtClean="0"/>
              <a:t>MPA</a:t>
            </a:r>
          </a:p>
          <a:p>
            <a:pPr>
              <a:lnSpc>
                <a:spcPct val="170000"/>
              </a:lnSpc>
            </a:pPr>
            <a:r>
              <a:rPr lang="en-IN" sz="4200" dirty="0" smtClean="0"/>
              <a:t>RVOT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Mid RV</a:t>
            </a:r>
            <a:endParaRPr lang="en-IN" sz="4200" dirty="0" smtClean="0"/>
          </a:p>
          <a:p>
            <a:pPr>
              <a:lnSpc>
                <a:spcPct val="170000"/>
              </a:lnSpc>
            </a:pPr>
            <a:r>
              <a:rPr lang="en-IN" sz="4200" dirty="0" smtClean="0"/>
              <a:t>RV near TV or Apex</a:t>
            </a:r>
          </a:p>
          <a:p>
            <a:pPr>
              <a:lnSpc>
                <a:spcPct val="170000"/>
              </a:lnSpc>
            </a:pPr>
            <a:r>
              <a:rPr lang="en-IN" sz="4200" dirty="0" smtClean="0"/>
              <a:t>RA (low or near TV). </a:t>
            </a:r>
          </a:p>
          <a:p>
            <a:pPr>
              <a:lnSpc>
                <a:spcPct val="170000"/>
              </a:lnSpc>
            </a:pPr>
            <a:r>
              <a:rPr lang="en-IN" sz="4200" dirty="0" smtClean="0"/>
              <a:t>Mid RA.</a:t>
            </a:r>
          </a:p>
          <a:p>
            <a:pPr>
              <a:lnSpc>
                <a:spcPct val="170000"/>
              </a:lnSpc>
            </a:pPr>
            <a:r>
              <a:rPr lang="en-US" sz="4200" dirty="0" smtClean="0"/>
              <a:t>High RA</a:t>
            </a:r>
            <a:endParaRPr lang="en-IN" sz="4200" dirty="0" smtClean="0"/>
          </a:p>
          <a:p>
            <a:pPr>
              <a:lnSpc>
                <a:spcPct val="170000"/>
              </a:lnSpc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62" cy="59007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IN" sz="4400" dirty="0" smtClean="0"/>
              <a:t>Low  SVC  (Near junction with RA</a:t>
            </a:r>
          </a:p>
          <a:p>
            <a:pPr>
              <a:lnSpc>
                <a:spcPct val="120000"/>
              </a:lnSpc>
            </a:pPr>
            <a:r>
              <a:rPr lang="en-IN" sz="4400" dirty="0" smtClean="0"/>
              <a:t>High SVC  (Near junction with   </a:t>
            </a:r>
          </a:p>
          <a:p>
            <a:pPr>
              <a:lnSpc>
                <a:spcPct val="120000"/>
              </a:lnSpc>
              <a:buNone/>
            </a:pPr>
            <a:r>
              <a:rPr lang="en-IN" sz="4400" dirty="0" smtClean="0"/>
              <a:t>                          </a:t>
            </a:r>
            <a:r>
              <a:rPr lang="en-IN" sz="4400" dirty="0" err="1" smtClean="0"/>
              <a:t>innominate</a:t>
            </a:r>
            <a:r>
              <a:rPr lang="en-IN" sz="4400" dirty="0" smtClean="0"/>
              <a:t> vein)</a:t>
            </a:r>
          </a:p>
          <a:p>
            <a:pPr>
              <a:lnSpc>
                <a:spcPct val="120000"/>
              </a:lnSpc>
            </a:pPr>
            <a:r>
              <a:rPr lang="en-IN" sz="4400" dirty="0" smtClean="0"/>
              <a:t>IVC  high (just at or below </a:t>
            </a:r>
          </a:p>
          <a:p>
            <a:pPr>
              <a:lnSpc>
                <a:spcPct val="120000"/>
              </a:lnSpc>
              <a:buNone/>
            </a:pPr>
            <a:r>
              <a:rPr lang="en-IN" sz="4400" dirty="0" smtClean="0"/>
              <a:t>                      diaphragm)</a:t>
            </a:r>
          </a:p>
          <a:p>
            <a:pPr>
              <a:lnSpc>
                <a:spcPct val="120000"/>
              </a:lnSpc>
            </a:pPr>
            <a:r>
              <a:rPr lang="en-IN" sz="4400" dirty="0" smtClean="0"/>
              <a:t>IVC low (at L4- L5)</a:t>
            </a:r>
          </a:p>
          <a:p>
            <a:pPr>
              <a:lnSpc>
                <a:spcPct val="120000"/>
              </a:lnSpc>
            </a:pPr>
            <a:r>
              <a:rPr lang="en-IN" sz="4400" dirty="0" smtClean="0"/>
              <a:t>LV </a:t>
            </a:r>
          </a:p>
          <a:p>
            <a:pPr>
              <a:lnSpc>
                <a:spcPct val="120000"/>
              </a:lnSpc>
            </a:pPr>
            <a:r>
              <a:rPr lang="en-IN" sz="4400" dirty="0" smtClean="0"/>
              <a:t>Aorta (distal to insertion of </a:t>
            </a:r>
            <a:r>
              <a:rPr lang="en-IN" sz="4400" dirty="0" err="1" smtClean="0"/>
              <a:t>ductus</a:t>
            </a:r>
            <a:r>
              <a:rPr lang="en-IN" sz="4400" dirty="0" smtClean="0"/>
              <a:t>)</a:t>
            </a:r>
          </a:p>
          <a:p>
            <a:pPr>
              <a:lnSpc>
                <a:spcPct val="170000"/>
              </a:lnSpc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6429396"/>
            <a:ext cx="670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976313"/>
            <a:ext cx="75628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0009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C000"/>
                </a:solidFill>
              </a:rPr>
              <a:t>GUIDELINES FOR OPTIMUM USE OF OXIMETRIC METHOD FOR SHUNT DETECTION AND QUANTIFICATION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92933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IN" dirty="0" smtClean="0"/>
              <a:t>Blood samples at </a:t>
            </a:r>
            <a:r>
              <a:rPr lang="en-IN" dirty="0" smtClean="0">
                <a:solidFill>
                  <a:srgbClr val="FFC000"/>
                </a:solidFill>
              </a:rPr>
              <a:t>multiple sites </a:t>
            </a:r>
            <a:r>
              <a:rPr lang="en-IN" dirty="0" smtClean="0"/>
              <a:t>should be obtained </a:t>
            </a:r>
            <a:r>
              <a:rPr lang="en-IN" dirty="0" smtClean="0">
                <a:solidFill>
                  <a:srgbClr val="FFC000"/>
                </a:solidFill>
              </a:rPr>
              <a:t>rapidly</a:t>
            </a:r>
            <a:r>
              <a:rPr lang="en-IN" dirty="0" smtClean="0"/>
              <a:t>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Blood </a:t>
            </a:r>
            <a:r>
              <a:rPr lang="en-IN" dirty="0" smtClean="0">
                <a:solidFill>
                  <a:srgbClr val="FFC000"/>
                </a:solidFill>
              </a:rPr>
              <a:t>O</a:t>
            </a:r>
            <a:r>
              <a:rPr lang="en-IN" baseline="-25000" dirty="0" smtClean="0">
                <a:solidFill>
                  <a:srgbClr val="FFC000"/>
                </a:solidFill>
              </a:rPr>
              <a:t>2</a:t>
            </a:r>
            <a:r>
              <a:rPr lang="en-IN" dirty="0" smtClean="0">
                <a:solidFill>
                  <a:srgbClr val="FFC000"/>
                </a:solidFill>
              </a:rPr>
              <a:t> saturation data </a:t>
            </a:r>
            <a:r>
              <a:rPr lang="en-IN" dirty="0" smtClean="0"/>
              <a:t>rather than O</a:t>
            </a:r>
            <a:r>
              <a:rPr lang="en-IN" baseline="-25000" dirty="0" smtClean="0"/>
              <a:t>2</a:t>
            </a:r>
            <a:r>
              <a:rPr lang="en-IN" dirty="0" smtClean="0"/>
              <a:t> content data are </a:t>
            </a:r>
            <a:r>
              <a:rPr lang="en-IN" dirty="0" smtClean="0">
                <a:solidFill>
                  <a:srgbClr val="FFC000"/>
                </a:solidFill>
              </a:rPr>
              <a:t>preferable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Comparison of the </a:t>
            </a:r>
            <a:r>
              <a:rPr lang="en-IN" dirty="0" smtClean="0">
                <a:solidFill>
                  <a:srgbClr val="FFC000"/>
                </a:solidFill>
              </a:rPr>
              <a:t>mean of all values</a:t>
            </a:r>
            <a:r>
              <a:rPr lang="en-IN" dirty="0" smtClean="0"/>
              <a:t> obtained in the respective chambers is </a:t>
            </a:r>
            <a:r>
              <a:rPr lang="en-IN" dirty="0" smtClean="0">
                <a:solidFill>
                  <a:srgbClr val="FFC000"/>
                </a:solidFill>
              </a:rPr>
              <a:t>preferable</a:t>
            </a:r>
            <a:r>
              <a:rPr lang="en-IN" dirty="0" smtClean="0"/>
              <a:t> to comparison of highest values in each chamber.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Because of the important influence of SBF on shunt detection</a:t>
            </a:r>
            <a:r>
              <a:rPr lang="en-IN" dirty="0" smtClean="0">
                <a:solidFill>
                  <a:srgbClr val="FFC000"/>
                </a:solidFill>
              </a:rPr>
              <a:t> exercise </a:t>
            </a:r>
            <a:r>
              <a:rPr lang="en-IN" dirty="0" smtClean="0"/>
              <a:t>should be used in equivocal cases where a low SBF is present at rest.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C000"/>
                </a:solidFill>
              </a:rPr>
              <a:t>GUIDELINES FOR OPTIMUM USE OF OXIMETRIC METHOD FOR SHUNT DETECTION AND QUANTIFICATION </a:t>
            </a:r>
            <a:r>
              <a:rPr lang="en-IN" sz="2400" dirty="0" err="1" smtClean="0">
                <a:solidFill>
                  <a:srgbClr val="FFC000"/>
                </a:solidFill>
              </a:rPr>
              <a:t>conti</a:t>
            </a:r>
            <a:r>
              <a:rPr lang="en-IN" sz="2400" dirty="0" smtClean="0">
                <a:solidFill>
                  <a:srgbClr val="FFC000"/>
                </a:solidFill>
              </a:rPr>
              <a:t> . .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The sampling to be done  with the patient breathing </a:t>
            </a:r>
            <a:r>
              <a:rPr lang="en-IN" dirty="0" smtClean="0">
                <a:solidFill>
                  <a:srgbClr val="FFC000"/>
                </a:solidFill>
              </a:rPr>
              <a:t>room air or a gas mixture </a:t>
            </a:r>
            <a:r>
              <a:rPr lang="en-IN" dirty="0" smtClean="0"/>
              <a:t>containing </a:t>
            </a:r>
            <a:r>
              <a:rPr lang="en-IN" dirty="0" smtClean="0">
                <a:solidFill>
                  <a:srgbClr val="FFC000"/>
                </a:solidFill>
              </a:rPr>
              <a:t>no more than a maximum of 30% oxygen 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Saturation data may be inaccurate in patients breathing more than 30% oxygen, as a </a:t>
            </a:r>
            <a:r>
              <a:rPr lang="en-IN" dirty="0" smtClean="0">
                <a:solidFill>
                  <a:srgbClr val="FFC000"/>
                </a:solidFill>
              </a:rPr>
              <a:t>significant amount of oxygen may be present in dissolved form </a:t>
            </a:r>
            <a:r>
              <a:rPr lang="en-IN" dirty="0" smtClean="0"/>
              <a:t>in the pulmonary venous sample.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Normal values for O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saturation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437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2211" t="55208" r="44949" b="30209"/>
          <a:stretch>
            <a:fillRect/>
          </a:stretch>
        </p:blipFill>
        <p:spPr bwMode="auto">
          <a:xfrm>
            <a:off x="838200" y="1143000"/>
            <a:ext cx="76417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4495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C = empirical constant accounting for C</a:t>
            </a:r>
            <a:r>
              <a:rPr lang="en-US" sz="2400" baseline="-25000" dirty="0" smtClean="0">
                <a:latin typeface="Arial Narrow" pitchFamily="34" charset="0"/>
              </a:rPr>
              <a:t>V</a:t>
            </a:r>
            <a:r>
              <a:rPr lang="en-US" sz="2400" dirty="0" smtClean="0">
                <a:latin typeface="Arial Narrow" pitchFamily="34" charset="0"/>
              </a:rPr>
              <a:t> and C</a:t>
            </a:r>
            <a:r>
              <a:rPr lang="en-US" sz="2400" baseline="-25000" dirty="0" smtClean="0">
                <a:latin typeface="Arial Narrow" pitchFamily="34" charset="0"/>
              </a:rPr>
              <a:t>C</a:t>
            </a:r>
          </a:p>
          <a:p>
            <a:r>
              <a:rPr lang="en-US" sz="2400" dirty="0" smtClean="0">
                <a:latin typeface="Arial Narrow" pitchFamily="34" charset="0"/>
              </a:rPr>
              <a:t> h = mm Hg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GORLIN FORMULA: 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55626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C  -  empirical constant  ( 0.85 for mitral valve, 1.0 for Aortic valve)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Detection of Left to Right Shunt by </a:t>
            </a:r>
            <a:r>
              <a:rPr lang="en-US" sz="3200" dirty="0" err="1" smtClean="0">
                <a:solidFill>
                  <a:srgbClr val="FFC000"/>
                </a:solidFill>
              </a:rPr>
              <a:t>Oximetry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endParaRPr lang="en-IN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1" y="928672"/>
          <a:ext cx="8715437" cy="582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928694"/>
                <a:gridCol w="1000132"/>
                <a:gridCol w="1357322"/>
                <a:gridCol w="1327355"/>
                <a:gridCol w="2530297"/>
              </a:tblGrid>
              <a:tr h="419257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Criteria</a:t>
                      </a:r>
                      <a:r>
                        <a:rPr lang="en-US" baseline="0" dirty="0" smtClean="0"/>
                        <a:t> for Significant Step up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206080">
                <a:tc rowSpan="2"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Difference in Mean between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Distal and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Proximal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chamber samples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Difference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in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Highest value between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Proximal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and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 Distal chamber</a:t>
                      </a:r>
                    </a:p>
                    <a:p>
                      <a:endParaRPr lang="en-IN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Approximate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  Minimal </a:t>
                      </a:r>
                      <a:r>
                        <a:rPr lang="en-US" sz="1600" baseline="0" dirty="0" err="1" smtClean="0">
                          <a:solidFill>
                            <a:srgbClr val="002060"/>
                          </a:solidFill>
                        </a:rPr>
                        <a:t>Q</a:t>
                      </a:r>
                      <a:r>
                        <a:rPr lang="en-US" sz="1600" baseline="-25000" dirty="0" err="1" smtClean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/Q</a:t>
                      </a:r>
                      <a:r>
                        <a:rPr lang="en-US" sz="1600" baseline="-25000" dirty="0" smtClean="0">
                          <a:solidFill>
                            <a:srgbClr val="002060"/>
                          </a:solidFill>
                        </a:rPr>
                        <a:t>s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required to  Detection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</a:rPr>
                        <a:t>( Assuming SBFI=3L/min/M</a:t>
                      </a:r>
                      <a:r>
                        <a:rPr lang="en-US" sz="16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IN" sz="16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5811">
                <a:tc vMerge="1"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% sat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2060"/>
                          </a:solidFill>
                        </a:rPr>
                        <a:t>vol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%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% sat</a:t>
                      </a:r>
                      <a:endParaRPr lang="en-IN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vol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en-IN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84025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Atrial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(SVC/IVC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to  RA</a:t>
                      </a:r>
                      <a:endParaRPr lang="en-IN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7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2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1.5-1.9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02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Ventricular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(RA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to RV)</a:t>
                      </a:r>
                      <a:endParaRPr lang="en-IN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10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≥1.7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1.3-1.5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402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Great vessel</a:t>
                      </a:r>
                    </a:p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(RV to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</a:rPr>
                        <a:t> PA)</a:t>
                      </a:r>
                      <a:endParaRPr lang="en-IN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</a:p>
                  </a:txBody>
                  <a:tcPr/>
                </a:tc>
              </a:tr>
              <a:tr h="8402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Any level</a:t>
                      </a:r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7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1.3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8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≥1.5</a:t>
                      </a:r>
                    </a:p>
                    <a:p>
                      <a:pPr algn="ctr"/>
                      <a:endParaRPr lang="en-IN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solidFill>
                            <a:srgbClr val="002060"/>
                          </a:solidFill>
                        </a:rPr>
                        <a:t>≥ 1.5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O</a:t>
            </a:r>
            <a:r>
              <a:rPr lang="en-US" baseline="-25000" dirty="0" smtClean="0"/>
              <a:t>2</a:t>
            </a:r>
            <a:r>
              <a:rPr lang="en-US" dirty="0" smtClean="0"/>
              <a:t> Step up at various level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Atrial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PAPVC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RSOV to RA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VSD with TR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Coronary fistula to RA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281518" cy="40544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Ventricular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PDA with PR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Ostium</a:t>
            </a:r>
            <a:r>
              <a:rPr lang="en-US" dirty="0" smtClean="0"/>
              <a:t> </a:t>
            </a:r>
            <a:r>
              <a:rPr lang="en-US" dirty="0" err="1" smtClean="0"/>
              <a:t>Primum</a:t>
            </a:r>
            <a:r>
              <a:rPr lang="en-US" dirty="0" smtClean="0"/>
              <a:t> ASD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Coronary fistula to RV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Great vessels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PDA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AP window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</a:t>
            </a:r>
            <a:r>
              <a:rPr lang="en-US" dirty="0" err="1" smtClean="0"/>
              <a:t>Abberant</a:t>
            </a:r>
            <a:r>
              <a:rPr lang="en-US" dirty="0" smtClean="0"/>
              <a:t> coronary artery origin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What to do if significant step up detected?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C000"/>
                </a:solidFill>
              </a:rPr>
              <a:t>Calculate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PBF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SBF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Magnitude  shunt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39290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MVO2 Calculation</a:t>
            </a:r>
            <a:endParaRPr lang="en-IN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 smtClean="0"/>
              <a:t>The mixed venous oxygen content is the average oxygen content of the blood in the chamber proximal to the left to right  shunt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MVO2 ( At Rest)  =     </a:t>
            </a:r>
            <a:r>
              <a:rPr lang="en-US" sz="2400" u="sng" dirty="0" smtClean="0">
                <a:solidFill>
                  <a:srgbClr val="FFC000"/>
                </a:solidFill>
              </a:rPr>
              <a:t>3 SVC O2 + 1 IVC O2  </a:t>
            </a:r>
          </a:p>
          <a:p>
            <a:pPr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                                                       4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MVO2 ( At Exercise) = </a:t>
            </a:r>
            <a:r>
              <a:rPr lang="en-US" sz="2400" u="sng" dirty="0" smtClean="0">
                <a:solidFill>
                  <a:srgbClr val="FFC000"/>
                </a:solidFill>
              </a:rPr>
              <a:t>1 SVC O2 + 2 IVC O2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</a:t>
            </a:r>
            <a:r>
              <a:rPr lang="en-US" sz="2400" dirty="0" smtClean="0">
                <a:solidFill>
                  <a:srgbClr val="FFC000"/>
                </a:solidFill>
              </a:rPr>
              <a:t> 3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Calculation of Pulmonary Blood flow (Q</a:t>
            </a:r>
            <a:r>
              <a:rPr lang="en-US" baseline="-25000" dirty="0" smtClean="0">
                <a:solidFill>
                  <a:srgbClr val="FFC000"/>
                </a:solidFill>
              </a:rPr>
              <a:t>P</a:t>
            </a:r>
            <a:r>
              <a:rPr lang="en-US" dirty="0" smtClean="0">
                <a:solidFill>
                  <a:srgbClr val="FFC000"/>
                </a:solidFill>
              </a:rPr>
              <a:t> )</a:t>
            </a:r>
            <a:endParaRPr lang="en-IN" baseline="-250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0720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3500438"/>
            <a:ext cx="864399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PV O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=          Pulmonary venous 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PA O</a:t>
            </a:r>
            <a:r>
              <a:rPr lang="en-US" baseline="-25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=          Pulmonary artery   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VALUES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PULMONARY VEIN =  95%    If systemic saturation ≥95%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           If systemic saturation &lt;95% check whether intra cardiac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          shunt present or not. If not there take value as 98% if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          there take the arterial saturation as pulmonary vein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                                                  saturation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CALCULATION OF SYSTEMIC  BLOOD FLOW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(Q</a:t>
            </a:r>
            <a:r>
              <a:rPr lang="en-US" baseline="-25000" dirty="0" smtClean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 )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6436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42844" y="3714752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SA O2    =   Systemic Arterial O2 content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MV  O2 =   Mixed Venous  O2 content</a:t>
            </a:r>
          </a:p>
          <a:p>
            <a:pPr algn="just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Magnitude of shunt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endParaRPr lang="en-IN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/>
              <a:t>Expressed in terms of either Absolute blood flow across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IN" dirty="0" smtClean="0"/>
              <a:t>   the shunt in L/</a:t>
            </a:r>
            <a:r>
              <a:rPr lang="en-IN" dirty="0" err="1" smtClean="0"/>
              <a:t>mt</a:t>
            </a:r>
            <a:r>
              <a:rPr lang="en-IN" dirty="0" smtClean="0"/>
              <a:t> or as a ratio of the PBF to SBF.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3239205"/>
            <a:ext cx="705906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Left to right shunt = Q 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 – Q </a:t>
            </a:r>
            <a:r>
              <a:rPr lang="en-US" sz="2800" baseline="-25000" dirty="0" smtClean="0"/>
              <a:t>S </a:t>
            </a:r>
            <a:r>
              <a:rPr lang="en-US" sz="2800" dirty="0" smtClean="0"/>
              <a:t> or Q</a:t>
            </a:r>
            <a:r>
              <a:rPr lang="en-US" sz="2800" baseline="-25000" dirty="0" smtClean="0"/>
              <a:t>P</a:t>
            </a:r>
            <a:r>
              <a:rPr lang="en-US" sz="2800" dirty="0" smtClean="0"/>
              <a:t>/Q</a:t>
            </a:r>
            <a:r>
              <a:rPr lang="en-US" sz="2800" baseline="-25000" dirty="0" smtClean="0"/>
              <a:t>S   </a:t>
            </a:r>
          </a:p>
          <a:p>
            <a:r>
              <a:rPr lang="en-US" sz="2800" dirty="0" smtClean="0"/>
              <a:t> 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ratio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44619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  Q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P</a:t>
            </a:r>
            <a:r>
              <a:rPr lang="en-US" sz="2400" b="1" dirty="0" smtClean="0">
                <a:solidFill>
                  <a:srgbClr val="FFC000"/>
                </a:solidFill>
              </a:rPr>
              <a:t>/Q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S</a:t>
            </a:r>
            <a:r>
              <a:rPr lang="en-US" sz="2400" b="1" dirty="0" smtClean="0">
                <a:solidFill>
                  <a:srgbClr val="FFC000"/>
                </a:solidFill>
              </a:rPr>
              <a:t> Ratio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      </a:t>
            </a:r>
            <a:r>
              <a:rPr lang="en-US" sz="3200" dirty="0" smtClean="0">
                <a:solidFill>
                  <a:srgbClr val="FFFF00"/>
                </a:solidFill>
              </a:rPr>
              <a:t>&lt; 1 </a:t>
            </a:r>
            <a:r>
              <a:rPr lang="en-US" sz="2400" dirty="0" smtClean="0"/>
              <a:t>means  </a:t>
            </a:r>
            <a:r>
              <a:rPr lang="en-US" sz="3200" dirty="0" smtClean="0">
                <a:solidFill>
                  <a:srgbClr val="FFFF00"/>
                </a:solidFill>
              </a:rPr>
              <a:t>Right to Left </a:t>
            </a:r>
            <a:r>
              <a:rPr lang="en-US" sz="2400" dirty="0" smtClean="0"/>
              <a:t>shunt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      &lt; 1.5 but &gt;1 means Small left to right shunt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             ≥2    Large left to Right shunt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779104" y="1785926"/>
            <a:ext cx="3864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Use O2  % saturation </a:t>
            </a:r>
          </a:p>
          <a:p>
            <a:endParaRPr lang="en-IN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Limitation of </a:t>
            </a: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>
                <a:solidFill>
                  <a:srgbClr val="FFC000"/>
                </a:solidFill>
              </a:rPr>
              <a:t>  method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C000"/>
                </a:solidFill>
              </a:rPr>
              <a:t>Absence of steady state </a:t>
            </a:r>
            <a:r>
              <a:rPr lang="en-US" dirty="0" smtClean="0"/>
              <a:t>during the collection of blood sample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Lacks </a:t>
            </a:r>
            <a:r>
              <a:rPr lang="en-US" dirty="0" smtClean="0">
                <a:solidFill>
                  <a:srgbClr val="FFC000"/>
                </a:solidFill>
              </a:rPr>
              <a:t>sensitivity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Elevated SBF will cause mixed venous oxygen saturation to be higher than normal and inter chamber variability will be blunted.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Flow (F) = Total cardiac output expressed in terms of the seconds per minute during which there is actually forward flow across the valve.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2841" t="16667" r="47291" b="21875"/>
          <a:stretch>
            <a:fillRect/>
          </a:stretch>
        </p:blipFill>
        <p:spPr bwMode="auto">
          <a:xfrm>
            <a:off x="5410200" y="1752600"/>
            <a:ext cx="322752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F=        CO  (ml or cm</a:t>
            </a:r>
            <a:r>
              <a:rPr lang="en-US" sz="2400" baseline="30000" dirty="0" smtClean="0">
                <a:latin typeface="Arial Narrow" pitchFamily="34" charset="0"/>
              </a:rPr>
              <a:t>3</a:t>
            </a:r>
            <a:r>
              <a:rPr lang="en-US" sz="2400" dirty="0" smtClean="0">
                <a:latin typeface="Arial Narrow" pitchFamily="34" charset="0"/>
              </a:rPr>
              <a:t>/min)</a:t>
            </a:r>
          </a:p>
          <a:p>
            <a:endParaRPr lang="en-US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         SEP/DFP (sec/min) x HR</a:t>
            </a:r>
            <a:endParaRPr lang="en-US" sz="2400" baseline="30000" dirty="0" smtClean="0">
              <a:latin typeface="Arial Narrow" pitchFamily="34" charset="0"/>
            </a:endParaRPr>
          </a:p>
          <a:p>
            <a:endParaRPr lang="en-US" sz="2400" baseline="30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2971800"/>
            <a:ext cx="2133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4267200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cm</a:t>
            </a:r>
            <a:r>
              <a:rPr lang="en-US" sz="2400" baseline="30000" dirty="0" smtClean="0">
                <a:latin typeface="Arial Narrow" pitchFamily="34" charset="0"/>
              </a:rPr>
              <a:t>3 </a:t>
            </a:r>
            <a:r>
              <a:rPr lang="en-US" sz="2400" dirty="0" smtClean="0">
                <a:latin typeface="Arial Narrow" pitchFamily="34" charset="0"/>
              </a:rPr>
              <a:t> x min     </a:t>
            </a:r>
          </a:p>
          <a:p>
            <a:r>
              <a:rPr lang="en-US" sz="2400" dirty="0" smtClean="0">
                <a:latin typeface="Arial Narrow" pitchFamily="34" charset="0"/>
              </a:rPr>
              <a:t>Min x Sec</a:t>
            </a:r>
          </a:p>
          <a:p>
            <a:endParaRPr lang="en-US" sz="2400" baseline="30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endParaRPr lang="en-US" sz="2400" baseline="30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  <a:latin typeface="Arial Narrow" pitchFamily="34" charset="0"/>
              </a:rPr>
              <a:t>     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4724400"/>
            <a:ext cx="1066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2590800" y="4572000"/>
            <a:ext cx="5334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4419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cm</a:t>
            </a:r>
            <a:r>
              <a:rPr lang="en-US" sz="2800" baseline="30000" dirty="0" smtClean="0">
                <a:latin typeface="Arial Narrow" pitchFamily="34" charset="0"/>
              </a:rPr>
              <a:t>3</a:t>
            </a:r>
            <a:r>
              <a:rPr lang="en-US" sz="2800" dirty="0" smtClean="0">
                <a:latin typeface="Arial Narrow" pitchFamily="34" charset="0"/>
              </a:rPr>
              <a:t> /sec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If oxygen content is used for calculating the shunt rather than O2 saturation </a:t>
            </a:r>
            <a:r>
              <a:rPr lang="en-US" dirty="0" err="1" smtClean="0">
                <a:solidFill>
                  <a:srgbClr val="FFC000"/>
                </a:solidFill>
              </a:rPr>
              <a:t>Hb</a:t>
            </a:r>
            <a:r>
              <a:rPr lang="en-US" dirty="0" smtClean="0">
                <a:solidFill>
                  <a:srgbClr val="FFC000"/>
                </a:solidFill>
              </a:rPr>
              <a:t> concentration</a:t>
            </a:r>
            <a:r>
              <a:rPr lang="en-US" dirty="0" smtClean="0"/>
              <a:t> will effect the result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Small shunts or in the presence of high cardiac output (which decreases AVO2 difference) </a:t>
            </a:r>
            <a:r>
              <a:rPr lang="en-IN" dirty="0" err="1" smtClean="0"/>
              <a:t>oximetry</a:t>
            </a:r>
            <a:r>
              <a:rPr lang="en-IN" dirty="0" smtClean="0"/>
              <a:t> data loses its accuracy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The magnitude of the </a:t>
            </a:r>
            <a:r>
              <a:rPr lang="en-IN" dirty="0" smtClean="0">
                <a:solidFill>
                  <a:srgbClr val="FFC000"/>
                </a:solidFill>
              </a:rPr>
              <a:t>step-up varies </a:t>
            </a:r>
            <a:r>
              <a:rPr lang="en-IN" dirty="0" smtClean="0"/>
              <a:t>with the </a:t>
            </a:r>
            <a:r>
              <a:rPr lang="en-IN" dirty="0" smtClean="0">
                <a:solidFill>
                  <a:srgbClr val="FFC000"/>
                </a:solidFill>
              </a:rPr>
              <a:t>oxygen-carrying capacity </a:t>
            </a:r>
            <a:r>
              <a:rPr lang="en-IN" dirty="0" smtClean="0"/>
              <a:t>of blood and the cardiac output. </a:t>
            </a:r>
          </a:p>
          <a:p>
            <a:pPr algn="just">
              <a:lnSpc>
                <a:spcPct val="160000"/>
              </a:lnSpc>
            </a:pPr>
            <a:r>
              <a:rPr lang="en-IN" dirty="0" smtClean="0"/>
              <a:t>The relationship between the </a:t>
            </a:r>
            <a:r>
              <a:rPr lang="en-IN" dirty="0" smtClean="0">
                <a:solidFill>
                  <a:srgbClr val="FFC000"/>
                </a:solidFill>
              </a:rPr>
              <a:t>magnitude of step-up </a:t>
            </a:r>
            <a:r>
              <a:rPr lang="en-IN" dirty="0" smtClean="0"/>
              <a:t>and the </a:t>
            </a:r>
            <a:r>
              <a:rPr lang="en-IN" dirty="0" smtClean="0">
                <a:solidFill>
                  <a:srgbClr val="FFC000"/>
                </a:solidFill>
              </a:rPr>
              <a:t>shunt flow is nonlinear </a:t>
            </a:r>
            <a:r>
              <a:rPr lang="en-IN" dirty="0" smtClean="0"/>
              <a:t>and with increasing left-to-right shunting, a given change in shunt flow produces less of a change in the saturation step-up.</a:t>
            </a:r>
          </a:p>
          <a:p>
            <a:pPr algn="just">
              <a:lnSpc>
                <a:spcPct val="150000"/>
              </a:lnSpc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 of shunt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Indocyanine</a:t>
            </a:r>
            <a:r>
              <a:rPr lang="en-US" dirty="0" smtClean="0"/>
              <a:t> green curve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Radionuclide technique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Contrast angiography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Echocardiography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US" dirty="0" err="1" smtClean="0"/>
              <a:t>Indocyanine</a:t>
            </a:r>
            <a:r>
              <a:rPr lang="en-US" dirty="0" smtClean="0"/>
              <a:t> green curve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It can detect </a:t>
            </a:r>
            <a:r>
              <a:rPr lang="en-IN" dirty="0" smtClean="0">
                <a:solidFill>
                  <a:srgbClr val="FFC000"/>
                </a:solidFill>
              </a:rPr>
              <a:t> shunts too small </a:t>
            </a:r>
            <a:r>
              <a:rPr lang="en-IN" dirty="0" smtClean="0"/>
              <a:t>to be detected by the oxygen step-up method  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IF </a:t>
            </a:r>
            <a:r>
              <a:rPr lang="en-IN" dirty="0" smtClean="0">
                <a:solidFill>
                  <a:srgbClr val="FFC000"/>
                </a:solidFill>
              </a:rPr>
              <a:t>negative </a:t>
            </a:r>
            <a:r>
              <a:rPr lang="en-IN" dirty="0" smtClean="0"/>
              <a:t> , </a:t>
            </a:r>
            <a:r>
              <a:rPr lang="en-IN" dirty="0" smtClean="0">
                <a:solidFill>
                  <a:srgbClr val="FFC000"/>
                </a:solidFill>
              </a:rPr>
              <a:t>no need to perform an complete  </a:t>
            </a:r>
            <a:r>
              <a:rPr lang="en-IN" dirty="0" err="1" smtClean="0">
                <a:solidFill>
                  <a:srgbClr val="FFC000"/>
                </a:solidFill>
              </a:rPr>
              <a:t>oximetry</a:t>
            </a:r>
            <a:r>
              <a:rPr lang="en-IN" dirty="0" smtClean="0">
                <a:solidFill>
                  <a:srgbClr val="FFC000"/>
                </a:solidFill>
              </a:rPr>
              <a:t> run.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358346" cy="60722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IN" dirty="0" smtClean="0"/>
              <a:t> Dye injection:   Proximal chamber and a sample is taken from a distal  </a:t>
            </a:r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                                  chamber.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Using a densitometer, the density of dye is displayed over time  distal chamber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L- RT shunt  : Injected to PA sampling done at BA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Finding:</a:t>
            </a:r>
            <a:r>
              <a:rPr lang="en-IN" dirty="0" smtClean="0">
                <a:solidFill>
                  <a:srgbClr val="FFC000"/>
                </a:solidFill>
              </a:rPr>
              <a:t> Early recirculation </a:t>
            </a:r>
            <a:r>
              <a:rPr lang="en-IN" dirty="0" smtClean="0"/>
              <a:t>on the </a:t>
            </a:r>
            <a:r>
              <a:rPr lang="en-IN" dirty="0" err="1" smtClean="0"/>
              <a:t>downslope</a:t>
            </a:r>
            <a:r>
              <a:rPr lang="en-IN" dirty="0" smtClean="0"/>
              <a:t> of the dye  </a:t>
            </a:r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                               curve</a:t>
            </a:r>
            <a:endParaRPr lang="en-US" dirty="0" smtClean="0"/>
          </a:p>
          <a:p>
            <a:r>
              <a:rPr lang="en-US" dirty="0" err="1" smtClean="0"/>
              <a:t>Rt</a:t>
            </a:r>
            <a:r>
              <a:rPr lang="en-US" dirty="0" smtClean="0"/>
              <a:t> - Lt shunt :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IN" dirty="0" smtClean="0"/>
              <a:t> Injected into the right side of the heart proximal to the  </a:t>
            </a:r>
          </a:p>
          <a:p>
            <a:pPr>
              <a:buNone/>
            </a:pPr>
            <a:r>
              <a:rPr lang="en-IN" dirty="0" smtClean="0"/>
              <a:t>           location of the suspected shunt and blood samples </a:t>
            </a:r>
          </a:p>
          <a:p>
            <a:pPr>
              <a:buNone/>
            </a:pPr>
            <a:r>
              <a:rPr lang="en-IN" dirty="0" smtClean="0"/>
              <a:t>           obtained from a  BA</a:t>
            </a:r>
          </a:p>
          <a:p>
            <a:pPr>
              <a:buNone/>
            </a:pPr>
            <a:r>
              <a:rPr lang="en-US" dirty="0" smtClean="0"/>
              <a:t>           Findings: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Distinct, early peak</a:t>
            </a:r>
            <a:r>
              <a:rPr lang="en-IN" dirty="0" smtClean="0"/>
              <a:t> present on the upslope of the </a:t>
            </a:r>
          </a:p>
          <a:p>
            <a:pPr>
              <a:buNone/>
            </a:pPr>
            <a:r>
              <a:rPr lang="en-IN" dirty="0" smtClean="0"/>
              <a:t>                            curve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Indocyanine</a:t>
            </a:r>
            <a:r>
              <a:rPr lang="en-US" dirty="0" smtClean="0"/>
              <a:t> green curve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10" y="1357299"/>
            <a:ext cx="35719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5357826"/>
            <a:ext cx="62151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Limitation  of </a:t>
            </a:r>
            <a:r>
              <a:rPr lang="en-US" sz="2800" dirty="0" err="1" smtClean="0">
                <a:solidFill>
                  <a:srgbClr val="FFC000"/>
                </a:solidFill>
              </a:rPr>
              <a:t>Indocyanine</a:t>
            </a:r>
            <a:r>
              <a:rPr lang="en-US" sz="2800" dirty="0" smtClean="0">
                <a:solidFill>
                  <a:srgbClr val="FFC000"/>
                </a:solidFill>
              </a:rPr>
              <a:t> green curve</a:t>
            </a:r>
          </a:p>
          <a:p>
            <a:r>
              <a:rPr lang="en-US" sz="2800" dirty="0" smtClean="0"/>
              <a:t>It cannot locate the site   of shunt</a:t>
            </a:r>
            <a:endParaRPr lang="en-IN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7"/>
            <a:ext cx="3000396" cy="2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4286256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Normal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4286256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LEFT TO RIGHT SHUNT</a:t>
            </a:r>
            <a:endParaRPr lang="en-I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 left shunt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50085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Angiography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Selective angiography done for visualizing and locating the site of left to right shunt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LAO Cranial View: IV Septum, Sinus of </a:t>
            </a:r>
            <a:r>
              <a:rPr lang="en-US" dirty="0" err="1" smtClean="0"/>
              <a:t>Valsalva</a:t>
            </a:r>
            <a:r>
              <a:rPr lang="en-US" dirty="0" smtClean="0"/>
              <a:t> , AT Aorta , DT Aorta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Detection Of Right To Left Shunt</a:t>
            </a:r>
            <a:endParaRPr lang="en-IN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R-L shunt suspected  if cyanosis or arterial </a:t>
            </a:r>
            <a:r>
              <a:rPr lang="en-US" dirty="0" err="1" smtClean="0"/>
              <a:t>desaturation</a:t>
            </a:r>
            <a:r>
              <a:rPr lang="en-US" dirty="0" smtClean="0"/>
              <a:t> is there (&lt;93%)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If hypoxemia present aim is to find out the </a:t>
            </a:r>
            <a:r>
              <a:rPr lang="en-US" dirty="0" smtClean="0">
                <a:solidFill>
                  <a:srgbClr val="FFC000"/>
                </a:solidFill>
              </a:rPr>
              <a:t>location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magnitude</a:t>
            </a:r>
            <a:r>
              <a:rPr lang="en-US" dirty="0" smtClean="0"/>
              <a:t> of the shunt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001156" cy="650083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FFC000"/>
                </a:solidFill>
              </a:rPr>
              <a:t>Oximetry</a:t>
            </a:r>
            <a:r>
              <a:rPr lang="en-US" dirty="0" smtClean="0"/>
              <a:t> :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Take </a:t>
            </a:r>
            <a:r>
              <a:rPr lang="en-US" dirty="0" err="1" smtClean="0"/>
              <a:t>Oximetry</a:t>
            </a:r>
            <a:r>
              <a:rPr lang="en-US" dirty="0" smtClean="0"/>
              <a:t>  sampling from PV, LA, LV and Aorta 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First chamber which shows </a:t>
            </a:r>
            <a:r>
              <a:rPr lang="en-US" dirty="0" err="1" smtClean="0"/>
              <a:t>desaturation</a:t>
            </a:r>
            <a:r>
              <a:rPr lang="en-US" dirty="0" smtClean="0"/>
              <a:t> is the site of shunt</a:t>
            </a:r>
          </a:p>
          <a:p>
            <a:pPr algn="just">
              <a:lnSpc>
                <a:spcPct val="200000"/>
              </a:lnSpc>
            </a:pPr>
            <a:r>
              <a:rPr lang="en-US" dirty="0" smtClean="0"/>
              <a:t>Disadvantage: In adults PV &amp; LA entry difficult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42928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Systolic ejection period calculation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Methods to detect R to L shunt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1600200"/>
            <a:ext cx="964413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Contrast echocardiography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Echo </a:t>
            </a:r>
            <a:r>
              <a:rPr lang="en-US" dirty="0" err="1" smtClean="0"/>
              <a:t>doppler</a:t>
            </a:r>
            <a:r>
              <a:rPr lang="en-US" dirty="0" smtClean="0"/>
              <a:t>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Bidirectional flow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7863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aseline="-25000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  Left to Right shunt =  Q</a:t>
            </a:r>
            <a:r>
              <a:rPr lang="en-US" baseline="-25000" dirty="0" smtClean="0"/>
              <a:t>P </a:t>
            </a:r>
            <a:r>
              <a:rPr lang="en-US" dirty="0" smtClean="0"/>
              <a:t>–  Q 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  </a:t>
            </a:r>
          </a:p>
          <a:p>
            <a:r>
              <a:rPr lang="en-US" dirty="0" smtClean="0"/>
              <a:t>  Right to left shunt   =  Q</a:t>
            </a:r>
            <a:r>
              <a:rPr lang="en-US" baseline="-25000" dirty="0" smtClean="0"/>
              <a:t>S </a:t>
            </a:r>
            <a:r>
              <a:rPr lang="en-US" dirty="0" smtClean="0"/>
              <a:t>−  Q </a:t>
            </a:r>
            <a:r>
              <a:rPr lang="en-US" baseline="-25000" dirty="0" err="1" smtClean="0"/>
              <a:t>eff</a:t>
            </a:r>
            <a:r>
              <a:rPr lang="en-US" baseline="-25000" dirty="0" smtClean="0"/>
              <a:t>  </a:t>
            </a:r>
            <a:endParaRPr lang="en-IN" baseline="-25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1719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5" y="1643050"/>
            <a:ext cx="90011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Effective Blood Flow </a:t>
            </a:r>
            <a:r>
              <a:rPr lang="en-IN" sz="2800" dirty="0" smtClean="0"/>
              <a:t> (EBF) is the fraction of mixed venous return received by the lungs without contamination by the shunt flow or the oxygenated blood reaching the systemic circulation without the shunt blood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7886" y="1600200"/>
            <a:ext cx="53082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THANK U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MCQ</a:t>
            </a:r>
            <a:br>
              <a:rPr lang="en-US" dirty="0" smtClean="0"/>
            </a:br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1) Normal SVC TO RA &amp; RA to PA O</a:t>
            </a:r>
            <a:r>
              <a:rPr lang="en-US" baseline="-25000" dirty="0" smtClean="0"/>
              <a:t>2</a:t>
            </a:r>
            <a:r>
              <a:rPr lang="en-US" dirty="0" smtClean="0"/>
              <a:t> saturation difference</a:t>
            </a:r>
            <a:endParaRPr lang="en-IN" dirty="0" smtClean="0"/>
          </a:p>
          <a:p>
            <a:pPr>
              <a:lnSpc>
                <a:spcPct val="150000"/>
              </a:lnSpc>
              <a:buNone/>
            </a:pPr>
            <a:r>
              <a:rPr lang="en-IN" dirty="0" smtClean="0"/>
              <a:t>a)  3</a:t>
            </a:r>
            <a:r>
              <a:rPr lang="en-IN" i="1" dirty="0" smtClean="0"/>
              <a:t>.9% ± 2.4%. &amp;  </a:t>
            </a:r>
            <a:r>
              <a:rPr lang="en-IN" dirty="0" smtClean="0"/>
              <a:t>2</a:t>
            </a:r>
            <a:r>
              <a:rPr lang="en-IN" i="1" dirty="0" smtClean="0"/>
              <a:t>.3% ± 1.7% 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/>
              <a:t>b) 6.7% </a:t>
            </a:r>
            <a:r>
              <a:rPr lang="en-IN" i="1" dirty="0" smtClean="0"/>
              <a:t>± 3.3%   &amp;  5.25% ± 2.8%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/>
              <a:t>c) 6%</a:t>
            </a:r>
            <a:r>
              <a:rPr lang="en-IN" i="1" dirty="0" smtClean="0"/>
              <a:t> ± 1.5%      &amp;  3% ± 2.8%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/>
              <a:t>d) 2.8%</a:t>
            </a:r>
            <a:r>
              <a:rPr lang="en-IN" i="1" dirty="0" smtClean="0"/>
              <a:t> ± 1.2%  &amp;   2% ±1.8%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286908" cy="6500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2) To say </a:t>
            </a:r>
            <a:r>
              <a:rPr lang="en-US" dirty="0" smtClean="0">
                <a:solidFill>
                  <a:srgbClr val="FFC000"/>
                </a:solidFill>
              </a:rPr>
              <a:t>Significant step in O2 saturation difference </a:t>
            </a:r>
            <a:r>
              <a:rPr lang="en-US" dirty="0" smtClean="0"/>
              <a:t>between </a:t>
            </a:r>
            <a:r>
              <a:rPr lang="en-US" dirty="0" smtClean="0">
                <a:solidFill>
                  <a:srgbClr val="FFC000"/>
                </a:solidFill>
              </a:rPr>
              <a:t>Mean</a:t>
            </a:r>
            <a:r>
              <a:rPr lang="en-US" dirty="0" smtClean="0"/>
              <a:t> of distal chamber and proximal chamber samples in SVC/IVC  to RA, RA to RV, RV to PA are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a)  ≥8, ≥4, ≥3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b)  ≥7, ≥5, ≥5.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c)  ≥9, ≥8, ≥4.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d)  ≥1.3, ≥1, ≥1.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 startAt="3"/>
            </a:pPr>
            <a:r>
              <a:rPr lang="en-US" dirty="0" smtClean="0"/>
              <a:t>Equation for calculating MVO2 at exercise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a)MVO2  =     </a:t>
            </a:r>
            <a:r>
              <a:rPr lang="en-US" u="sng" dirty="0" smtClean="0">
                <a:solidFill>
                  <a:srgbClr val="FFC000"/>
                </a:solidFill>
              </a:rPr>
              <a:t>3 SVC O2 + 1 IVC O2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                4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b) MVO2 =    </a:t>
            </a:r>
            <a:r>
              <a:rPr lang="en-US" u="sng" dirty="0" smtClean="0">
                <a:solidFill>
                  <a:srgbClr val="FFC000"/>
                </a:solidFill>
              </a:rPr>
              <a:t>1 SVC O2 + 2 IVC O2  </a:t>
            </a:r>
          </a:p>
          <a:p>
            <a:pPr>
              <a:buNone/>
            </a:pPr>
            <a:r>
              <a:rPr lang="en-US" dirty="0" smtClean="0"/>
              <a:t>                                       </a:t>
            </a:r>
            <a:r>
              <a:rPr lang="en-US" dirty="0" smtClean="0">
                <a:solidFill>
                  <a:srgbClr val="FFC000"/>
                </a:solidFill>
              </a:rPr>
              <a:t> 3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c) MVO2 =    </a:t>
            </a:r>
            <a:r>
              <a:rPr lang="en-US" u="sng" dirty="0" smtClean="0">
                <a:solidFill>
                  <a:srgbClr val="FFC000"/>
                </a:solidFill>
              </a:rPr>
              <a:t>2 SVC O2 + 3 IVC O2  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FFC000"/>
                </a:solidFill>
              </a:rPr>
              <a:t>4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d) MVO2 =    </a:t>
            </a:r>
            <a:r>
              <a:rPr lang="en-US" u="sng" dirty="0" smtClean="0">
                <a:solidFill>
                  <a:srgbClr val="FFC000"/>
                </a:solidFill>
              </a:rPr>
              <a:t>1 SVC O2 + 2 IVC O2  </a:t>
            </a:r>
          </a:p>
          <a:p>
            <a:pPr>
              <a:buNone/>
            </a:pPr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4) In </a:t>
            </a:r>
            <a:r>
              <a:rPr lang="en-US" dirty="0" err="1" smtClean="0"/>
              <a:t>Gorlins</a:t>
            </a:r>
            <a:r>
              <a:rPr lang="en-US" dirty="0" smtClean="0"/>
              <a:t> equation for calculation for MVA   </a:t>
            </a:r>
          </a:p>
          <a:p>
            <a:pPr>
              <a:buNone/>
            </a:pPr>
            <a:r>
              <a:rPr lang="en-US" dirty="0" smtClean="0"/>
              <a:t>    calculation what is the value for the constant C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29289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3071810"/>
            <a:ext cx="2000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 smtClean="0"/>
              <a:t> 0.65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 smtClean="0"/>
              <a:t> 0.85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 smtClean="0"/>
              <a:t> 0.95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 smtClean="0"/>
              <a:t> 8.5</a:t>
            </a:r>
          </a:p>
          <a:p>
            <a:pPr marL="342900" indent="-342900">
              <a:buAutoNum type="alphaLcParenR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5) Identify and quantify the lesion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6215082"/>
            <a:ext cx="449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Small to moderate ASD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6) Identify and quantify the lesion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211669"/>
            <a:ext cx="2372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LARGE  VSD</a:t>
            </a:r>
            <a:endParaRPr lang="en-IN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2576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2841" t="16667" r="47291" b="21875"/>
          <a:stretch>
            <a:fillRect/>
          </a:stretch>
        </p:blipFill>
        <p:spPr bwMode="auto">
          <a:xfrm>
            <a:off x="5416412" y="2714620"/>
            <a:ext cx="372758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572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AREA CALCULATION FOR MITRAL VALVE &amp; AORTIC VALVE</a:t>
            </a: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29289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142984"/>
            <a:ext cx="343852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2928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71744"/>
            <a:ext cx="29289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7)  </a:t>
            </a:r>
            <a:r>
              <a:rPr lang="en-US" dirty="0" err="1" smtClean="0"/>
              <a:t>Indocyanine</a:t>
            </a:r>
            <a:r>
              <a:rPr lang="en-US" dirty="0" smtClean="0"/>
              <a:t> green curve indicates what? </a:t>
            </a:r>
            <a:endParaRPr lang="en-IN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243399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7862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6072206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Normal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600076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???????????</a:t>
            </a:r>
            <a:endParaRPr lang="en-IN" sz="24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58864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974" y="0"/>
            <a:ext cx="11144328" cy="785794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Transvalvular</a:t>
            </a:r>
            <a:r>
              <a:rPr lang="en-US" sz="3600" dirty="0" smtClean="0"/>
              <a:t> gradient some definitions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85791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IN" dirty="0" smtClean="0">
                <a:solidFill>
                  <a:srgbClr val="FFC000"/>
                </a:solidFill>
              </a:rPr>
              <a:t> Peak-to-Peak gradient </a:t>
            </a:r>
            <a:r>
              <a:rPr lang="en-IN" dirty="0" smtClean="0"/>
              <a:t>: </a:t>
            </a:r>
          </a:p>
          <a:p>
            <a:pPr algn="just">
              <a:lnSpc>
                <a:spcPct val="170000"/>
              </a:lnSpc>
              <a:buNone/>
            </a:pPr>
            <a:r>
              <a:rPr lang="en-IN" dirty="0" smtClean="0"/>
              <a:t>           Difference between the peak left ventricular and aortic systolic    </a:t>
            </a:r>
          </a:p>
          <a:p>
            <a:pPr algn="just">
              <a:lnSpc>
                <a:spcPct val="170000"/>
              </a:lnSpc>
              <a:buNone/>
            </a:pPr>
            <a:r>
              <a:rPr lang="en-IN" dirty="0" smtClean="0"/>
              <a:t>           pressure.</a:t>
            </a:r>
          </a:p>
          <a:p>
            <a:pPr algn="just">
              <a:lnSpc>
                <a:spcPct val="170000"/>
              </a:lnSpc>
              <a:buNone/>
            </a:pPr>
            <a:r>
              <a:rPr lang="en-IN" dirty="0" smtClean="0"/>
              <a:t>           No physiologic relevance for this because these peaks occur at </a:t>
            </a:r>
          </a:p>
          <a:p>
            <a:pPr algn="just">
              <a:lnSpc>
                <a:spcPct val="170000"/>
              </a:lnSpc>
              <a:buNone/>
            </a:pPr>
            <a:r>
              <a:rPr lang="en-IN" dirty="0" smtClean="0"/>
              <a:t>           different times. </a:t>
            </a:r>
          </a:p>
          <a:p>
            <a:pPr algn="just">
              <a:lnSpc>
                <a:spcPct val="170000"/>
              </a:lnSpc>
            </a:pPr>
            <a:r>
              <a:rPr lang="en-IN" dirty="0" smtClean="0">
                <a:solidFill>
                  <a:srgbClr val="FFC000"/>
                </a:solidFill>
              </a:rPr>
              <a:t>Peak instantaneous gradient :</a:t>
            </a:r>
            <a:r>
              <a:rPr lang="en-IN" dirty="0" smtClean="0"/>
              <a:t> Represents the largest gradient that exists between the left ventricle and the aorta. </a:t>
            </a:r>
          </a:p>
          <a:p>
            <a:pPr algn="just">
              <a:lnSpc>
                <a:spcPct val="170000"/>
              </a:lnSpc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Mean Gradient</a:t>
            </a:r>
            <a:r>
              <a:rPr lang="en-IN" dirty="0" smtClean="0"/>
              <a:t>: Average of each instantaneous gradient that exists </a:t>
            </a:r>
          </a:p>
          <a:p>
            <a:pPr algn="just">
              <a:lnSpc>
                <a:spcPct val="170000"/>
              </a:lnSpc>
              <a:buNone/>
            </a:pPr>
            <a:r>
              <a:rPr lang="en-IN" dirty="0" smtClean="0"/>
              <a:t>                                    during systole.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5722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76363"/>
            <a:ext cx="6572296" cy="49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Gradient calculation LV-AO 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For accurate LV –AO gradient calculation by </a:t>
            </a:r>
            <a:r>
              <a:rPr lang="en-US" sz="2800" dirty="0" err="1" smtClean="0"/>
              <a:t>cath</a:t>
            </a:r>
            <a:endParaRPr lang="en-US" sz="2800" dirty="0" smtClean="0"/>
          </a:p>
          <a:p>
            <a:pPr marL="514350" indent="-514350">
              <a:buAutoNum type="arabicParenR"/>
            </a:pPr>
            <a:endParaRPr lang="en-US" sz="2800" dirty="0" smtClean="0"/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err="1" smtClean="0"/>
              <a:t>Preffered</a:t>
            </a:r>
            <a:r>
              <a:rPr lang="en-US" sz="2800" dirty="0" smtClean="0"/>
              <a:t>  catheter position for LV-</a:t>
            </a:r>
            <a:r>
              <a:rPr lang="en-US" sz="2800" dirty="0" err="1" smtClean="0"/>
              <a:t>Ao</a:t>
            </a:r>
            <a:r>
              <a:rPr lang="en-US" sz="2800" dirty="0" smtClean="0"/>
              <a:t> gradient calculation is  LV body &amp; Ascending aorta Rather than LV &amp; FA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Use Simultaneously taken tracing from AO and LV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/>
              <a:t>Use Two catheter or Dual Lumen catheter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dirty="0" smtClean="0"/>
              <a:t>                                          (Langston Catheter)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14340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LV-Femoral Artery Pressure Tracings and its realignment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9"/>
            <a:ext cx="6929486" cy="35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572140"/>
            <a:ext cx="857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 smtClean="0">
                <a:solidFill>
                  <a:srgbClr val="FFC000"/>
                </a:solidFill>
              </a:rPr>
              <a:t>Time Delay Between LV and FA tracing. (LV-Gradient overestimated by 9 mm Hg) </a:t>
            </a:r>
          </a:p>
          <a:p>
            <a:pPr marL="342900" indent="-342900">
              <a:lnSpc>
                <a:spcPct val="150000"/>
              </a:lnSpc>
              <a:buAutoNum type="alphaUcParenR"/>
            </a:pPr>
            <a:r>
              <a:rPr lang="en-US" dirty="0" smtClean="0">
                <a:solidFill>
                  <a:srgbClr val="FFC000"/>
                </a:solidFill>
              </a:rPr>
              <a:t>After realignment ( LV- </a:t>
            </a:r>
            <a:r>
              <a:rPr lang="en-US" dirty="0" err="1" smtClean="0">
                <a:solidFill>
                  <a:srgbClr val="FFC000"/>
                </a:solidFill>
              </a:rPr>
              <a:t>Ao</a:t>
            </a:r>
            <a:r>
              <a:rPr lang="en-US" dirty="0" smtClean="0">
                <a:solidFill>
                  <a:srgbClr val="FFC000"/>
                </a:solidFill>
              </a:rPr>
              <a:t> Gradient underestimated by  10 mm Hg)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4BACC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2240</Words>
  <Application>Microsoft Office PowerPoint</Application>
  <PresentationFormat>On-screen Show (4:3)</PresentationFormat>
  <Paragraphs>360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Slide 3</vt:lpstr>
      <vt:lpstr>Slide 4</vt:lpstr>
      <vt:lpstr>   Systolic ejection period calculation</vt:lpstr>
      <vt:lpstr>AREA CALCULATION FOR MITRAL VALVE &amp; AORTIC VALVE</vt:lpstr>
      <vt:lpstr>Transvalvular gradient some definitions</vt:lpstr>
      <vt:lpstr>Gradient calculation LV-AO </vt:lpstr>
      <vt:lpstr>LV-Femoral Artery Pressure Tracings and its realignment</vt:lpstr>
      <vt:lpstr>Errors in gradient measurement</vt:lpstr>
      <vt:lpstr>Errors in gradient measurement</vt:lpstr>
      <vt:lpstr>VALVE AREA CALCULATION CHART</vt:lpstr>
      <vt:lpstr>Slide 13</vt:lpstr>
      <vt:lpstr>Slide 14</vt:lpstr>
      <vt:lpstr>Slide 15</vt:lpstr>
      <vt:lpstr>Slide 16</vt:lpstr>
      <vt:lpstr>INTRODUCTION</vt:lpstr>
      <vt:lpstr>Slide 18</vt:lpstr>
      <vt:lpstr>Slide 19</vt:lpstr>
      <vt:lpstr>Slide 20</vt:lpstr>
      <vt:lpstr>Slide 21</vt:lpstr>
      <vt:lpstr>Detection Of Left To Right Shunt</vt:lpstr>
      <vt:lpstr>Screening for Left To Right Shunt</vt:lpstr>
      <vt:lpstr>Catheter for Oximetry run</vt:lpstr>
      <vt:lpstr>OXYMETRY RUN:  Sample Collection sites</vt:lpstr>
      <vt:lpstr>GUIDELINES FOR OPTIMUM USE OF OXIMETRIC METHOD FOR SHUNT DETECTION AND QUANTIFICATION</vt:lpstr>
      <vt:lpstr>GUIDELINES FOR OPTIMUM USE OF OXIMETRIC METHOD FOR SHUNT DETECTION AND QUANTIFICATION conti . .</vt:lpstr>
      <vt:lpstr>Normal values for O2 saturation</vt:lpstr>
      <vt:lpstr>Slide 29</vt:lpstr>
      <vt:lpstr>Detection of Left to Right Shunt by Oximetry </vt:lpstr>
      <vt:lpstr>Causes of O2 Step up at various level</vt:lpstr>
      <vt:lpstr>Slide 32</vt:lpstr>
      <vt:lpstr>What to do if significant step up detected?</vt:lpstr>
      <vt:lpstr>MVO2 Calculation</vt:lpstr>
      <vt:lpstr>Calculation of Pulmonary Blood flow (QP )</vt:lpstr>
      <vt:lpstr>CALCULATION OF SYSTEMIC  BLOOD FLOW  (QS )</vt:lpstr>
      <vt:lpstr>Magnitude of shunt</vt:lpstr>
      <vt:lpstr>Flow ratio</vt:lpstr>
      <vt:lpstr>Limitation of oximetry  method</vt:lpstr>
      <vt:lpstr>Slide 40</vt:lpstr>
      <vt:lpstr>Slide 41</vt:lpstr>
      <vt:lpstr>Other method of shunt detection</vt:lpstr>
      <vt:lpstr>Indocyanine green curve</vt:lpstr>
      <vt:lpstr>Procedure</vt:lpstr>
      <vt:lpstr>Indocyanine green curve</vt:lpstr>
      <vt:lpstr>Right to left shunt</vt:lpstr>
      <vt:lpstr>Angiography</vt:lpstr>
      <vt:lpstr>Detection Of Right To Left Shunt</vt:lpstr>
      <vt:lpstr>Slide 49</vt:lpstr>
      <vt:lpstr>Other Methods to detect R to L shunt</vt:lpstr>
      <vt:lpstr>Bidirectional flow</vt:lpstr>
      <vt:lpstr>Slide 52</vt:lpstr>
      <vt:lpstr>Slide 53</vt:lpstr>
      <vt:lpstr>MCQ 1</vt:lpstr>
      <vt:lpstr>Slide 55</vt:lpstr>
      <vt:lpstr>Slide 56</vt:lpstr>
      <vt:lpstr>Slide 57</vt:lpstr>
      <vt:lpstr>5) Identify and quantify the lesion</vt:lpstr>
      <vt:lpstr>6) Identify and quantify the lesion</vt:lpstr>
      <vt:lpstr>7)  Indocyanine green curve indicates what?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110</cp:revision>
  <dcterms:created xsi:type="dcterms:W3CDTF">2015-05-14T15:16:32Z</dcterms:created>
  <dcterms:modified xsi:type="dcterms:W3CDTF">2015-07-22T11:44:11Z</dcterms:modified>
</cp:coreProperties>
</file>